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9" r:id="rId4"/>
    <p:sldId id="258" r:id="rId5"/>
    <p:sldId id="260" r:id="rId6"/>
    <p:sldId id="261" r:id="rId7"/>
    <p:sldId id="262" r:id="rId8"/>
    <p:sldId id="265" r:id="rId9"/>
    <p:sldId id="264" r:id="rId10"/>
    <p:sldId id="263" r:id="rId11"/>
    <p:sldId id="266" r:id="rId12"/>
    <p:sldId id="267" r:id="rId13"/>
    <p:sldId id="268" r:id="rId14"/>
    <p:sldId id="269" r:id="rId15"/>
    <p:sldId id="273" r:id="rId16"/>
    <p:sldId id="271" r:id="rId17"/>
    <p:sldId id="272" r:id="rId18"/>
    <p:sldId id="274" r:id="rId19"/>
    <p:sldId id="270" r:id="rId20"/>
    <p:sldId id="276" r:id="rId21"/>
    <p:sldId id="277"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8" autoAdjust="0"/>
    <p:restoredTop sz="86474" autoAdjust="0"/>
  </p:normalViewPr>
  <p:slideViewPr>
    <p:cSldViewPr>
      <p:cViewPr varScale="1">
        <p:scale>
          <a:sx n="64" d="100"/>
          <a:sy n="64" d="100"/>
        </p:scale>
        <p:origin x="-306" y="-96"/>
      </p:cViewPr>
      <p:guideLst>
        <p:guide orient="horz" pos="2160"/>
        <p:guide pos="2880"/>
      </p:guideLst>
    </p:cSldViewPr>
  </p:slideViewPr>
  <p:outlineViewPr>
    <p:cViewPr>
      <p:scale>
        <a:sx n="33" d="100"/>
        <a:sy n="33" d="100"/>
      </p:scale>
      <p:origin x="210" y="280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5D42B-F67D-4D44-8CEB-0A2B899278B6}" type="datetimeFigureOut">
              <a:rPr lang="en-US" smtClean="0"/>
              <a:t>10/3/2010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D2B717-0396-48FF-82A8-08BDEE30C42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D2B717-0396-48FF-82A8-08BDEE30C42E}"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FEB9E9-1D8F-41C9-8981-5A6AB3D7FDB7}"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EB9E9-1D8F-41C9-8981-5A6AB3D7FDB7}"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EB9E9-1D8F-41C9-8981-5A6AB3D7FDB7}"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FEB9E9-1D8F-41C9-8981-5A6AB3D7FDB7}"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FEB9E9-1D8F-41C9-8981-5A6AB3D7FDB7}"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FEB9E9-1D8F-41C9-8981-5A6AB3D7FDB7}"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FEB9E9-1D8F-41C9-8981-5A6AB3D7FDB7}" type="datetimeFigureOut">
              <a:rPr lang="en-US" smtClean="0"/>
              <a:pPr/>
              <a:t>10/3/2010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FEB9E9-1D8F-41C9-8981-5A6AB3D7FDB7}" type="datetimeFigureOut">
              <a:rPr lang="en-US" smtClean="0"/>
              <a:pPr/>
              <a:t>10/3/2010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FEB9E9-1D8F-41C9-8981-5A6AB3D7FDB7}" type="datetimeFigureOut">
              <a:rPr lang="en-US" smtClean="0"/>
              <a:pPr/>
              <a:t>10/3/2010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FEB9E9-1D8F-41C9-8981-5A6AB3D7FDB7}"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FEB9E9-1D8F-41C9-8981-5A6AB3D7FDB7}"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5B886-22CB-48A7-9D2C-4C3573B37B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FEB9E9-1D8F-41C9-8981-5A6AB3D7FDB7}" type="datetimeFigureOut">
              <a:rPr lang="en-US" smtClean="0"/>
              <a:pPr/>
              <a:t>10/3/2010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25B886-22CB-48A7-9D2C-4C3573B37B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SLOPE</a:t>
            </a:r>
            <a:endParaRPr lang="en-US" dirty="0"/>
          </a:p>
        </p:txBody>
      </p:sp>
      <p:sp>
        <p:nvSpPr>
          <p:cNvPr id="3" name="Subtitle 2"/>
          <p:cNvSpPr>
            <a:spLocks noGrp="1"/>
          </p:cNvSpPr>
          <p:nvPr>
            <p:ph type="subTitle" idx="1"/>
          </p:nvPr>
        </p:nvSpPr>
        <p:spPr/>
        <p:txBody>
          <a:bodyPr/>
          <a:lstStyle/>
          <a:p>
            <a:r>
              <a:rPr lang="en-US" dirty="0" smtClean="0"/>
              <a:t>Objective:  to find the slope of a line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How to find the exact value of the slope</a:t>
            </a:r>
            <a:endParaRPr lang="en-US" dirty="0"/>
          </a:p>
        </p:txBody>
      </p:sp>
      <p:sp>
        <p:nvSpPr>
          <p:cNvPr id="3" name="Content Placeholder 2"/>
          <p:cNvSpPr>
            <a:spLocks noGrp="1"/>
          </p:cNvSpPr>
          <p:nvPr>
            <p:ph idx="1"/>
          </p:nvPr>
        </p:nvSpPr>
        <p:spPr/>
        <p:txBody>
          <a:bodyPr/>
          <a:lstStyle/>
          <a:p>
            <a:pPr>
              <a:buNone/>
            </a:pPr>
            <a:r>
              <a:rPr lang="en-US" dirty="0" smtClean="0"/>
              <a:t>Rise/Run</a:t>
            </a:r>
            <a:endParaRPr lang="en-US" dirty="0" smtClean="0"/>
          </a:p>
          <a:p>
            <a:pPr>
              <a:buNone/>
            </a:pPr>
            <a:endParaRPr lang="en-US" dirty="0"/>
          </a:p>
        </p:txBody>
      </p:sp>
      <p:pic>
        <p:nvPicPr>
          <p:cNvPr id="4" name="Picture 3" descr="slope-intercept.gif"/>
          <p:cNvPicPr>
            <a:picLocks noChangeAspect="1"/>
          </p:cNvPicPr>
          <p:nvPr/>
        </p:nvPicPr>
        <p:blipFill>
          <a:blip r:embed="rId2" cstate="print"/>
          <a:stretch>
            <a:fillRect/>
          </a:stretch>
        </p:blipFill>
        <p:spPr>
          <a:xfrm>
            <a:off x="2438400" y="2133600"/>
            <a:ext cx="4562475" cy="44005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 slope formula (blue sheet)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It is not known why the letter m was chosen for slope; the choice may have been arbitrary. John Conway has suggested m could stand for "modulus of slope." One high school algebra textbook says the reason for m is unknown, but remarks that it is interesting that the French word for 'to climb' is </a:t>
            </a:r>
            <a:r>
              <a:rPr lang="en-US" dirty="0" err="1" smtClean="0"/>
              <a:t>monter</a:t>
            </a:r>
            <a:r>
              <a:rPr lang="en-US" dirty="0" smtClean="0"/>
              <a:t>. However, there is no evidence to make any such connection. Descartes, who was French, did not use m. In Mathematical Circles Revisited (1971) mathematics historian Howard W. Eves suggests 'it just happened.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Slope Formula</a:t>
            </a:r>
            <a:endParaRPr lang="en-US" dirty="0"/>
          </a:p>
        </p:txBody>
      </p:sp>
      <p:pic>
        <p:nvPicPr>
          <p:cNvPr id="6" name="Content Placeholder 5" descr="slope-formula-2.gif"/>
          <p:cNvPicPr>
            <a:picLocks noGrp="1" noChangeAspect="1"/>
          </p:cNvPicPr>
          <p:nvPr>
            <p:ph idx="1"/>
          </p:nvPr>
        </p:nvPicPr>
        <p:blipFill>
          <a:blip r:embed="rId3" cstate="print"/>
          <a:stretch>
            <a:fillRect/>
          </a:stretch>
        </p:blipFill>
        <p:spPr>
          <a:xfrm>
            <a:off x="1981200" y="1600200"/>
            <a:ext cx="4929187" cy="486324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pic>
        <p:nvPicPr>
          <p:cNvPr id="4" name="Content Placeholder 3" descr="slope6.gif"/>
          <p:cNvPicPr>
            <a:picLocks noGrp="1" noChangeAspect="1"/>
          </p:cNvPicPr>
          <p:nvPr>
            <p:ph idx="1"/>
          </p:nvPr>
        </p:nvPicPr>
        <p:blipFill>
          <a:blip r:embed="rId2" cstate="print"/>
          <a:stretch>
            <a:fillRect/>
          </a:stretch>
        </p:blipFill>
        <p:spPr>
          <a:xfrm>
            <a:off x="685800" y="1600200"/>
            <a:ext cx="4162425" cy="440055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tSlopeZero.gif"/>
          <p:cNvPicPr>
            <a:picLocks noGrp="1" noChangeAspect="1"/>
          </p:cNvPicPr>
          <p:nvPr>
            <p:ph idx="1"/>
          </p:nvPr>
        </p:nvPicPr>
        <p:blipFill>
          <a:blip r:embed="rId2" cstate="print"/>
          <a:stretch>
            <a:fillRect/>
          </a:stretch>
        </p:blipFill>
        <p:spPr>
          <a:xfrm>
            <a:off x="1066800" y="1752600"/>
            <a:ext cx="3810000" cy="3810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ope.gif"/>
          <p:cNvPicPr>
            <a:picLocks noGrp="1" noChangeAspect="1"/>
          </p:cNvPicPr>
          <p:nvPr>
            <p:ph idx="1"/>
          </p:nvPr>
        </p:nvPicPr>
        <p:blipFill>
          <a:blip r:embed="rId2" cstate="print"/>
          <a:stretch>
            <a:fillRect/>
          </a:stretch>
        </p:blipFill>
        <p:spPr>
          <a:xfrm>
            <a:off x="2290762" y="1662906"/>
            <a:ext cx="4562475" cy="440055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ope_negative.gif"/>
          <p:cNvPicPr>
            <a:picLocks noGrp="1" noChangeAspect="1"/>
          </p:cNvPicPr>
          <p:nvPr>
            <p:ph idx="1"/>
          </p:nvPr>
        </p:nvPicPr>
        <p:blipFill>
          <a:blip r:embed="rId2" cstate="print"/>
          <a:stretch>
            <a:fillRect/>
          </a:stretch>
        </p:blipFill>
        <p:spPr>
          <a:xfrm>
            <a:off x="2290762" y="1781969"/>
            <a:ext cx="4562475" cy="416242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ope_undefined.gif"/>
          <p:cNvPicPr>
            <a:picLocks noGrp="1" noChangeAspect="1"/>
          </p:cNvPicPr>
          <p:nvPr>
            <p:ph idx="1"/>
          </p:nvPr>
        </p:nvPicPr>
        <p:blipFill>
          <a:blip r:embed="rId2" cstate="print"/>
          <a:stretch>
            <a:fillRect/>
          </a:stretch>
        </p:blipFill>
        <p:spPr>
          <a:xfrm>
            <a:off x="2628900" y="1862931"/>
            <a:ext cx="3886200" cy="40005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Sage n Scribe slope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Slopes of parallel and perpendicular lines</a:t>
            </a:r>
            <a:endParaRPr lang="en-US" dirty="0"/>
          </a:p>
        </p:txBody>
      </p:sp>
      <p:sp>
        <p:nvSpPr>
          <p:cNvPr id="3" name="Content Placeholder 2"/>
          <p:cNvSpPr>
            <a:spLocks noGrp="1"/>
          </p:cNvSpPr>
          <p:nvPr>
            <p:ph idx="1"/>
          </p:nvPr>
        </p:nvSpPr>
        <p:spPr/>
        <p:txBody>
          <a:bodyPr/>
          <a:lstStyle/>
          <a:p>
            <a:r>
              <a:rPr lang="en-US" dirty="0" smtClean="0"/>
              <a:t>Parallel lines have the same slope</a:t>
            </a:r>
          </a:p>
          <a:p>
            <a:r>
              <a:rPr lang="en-US" dirty="0" smtClean="0"/>
              <a:t>Ex. 2/3 and 2/3 or -5 and -5</a:t>
            </a:r>
          </a:p>
          <a:p>
            <a:r>
              <a:rPr lang="en-US" dirty="0" smtClean="0"/>
              <a:t>Perpendicular lines have slopes that are opposite reciprocals of each other</a:t>
            </a:r>
          </a:p>
          <a:p>
            <a:r>
              <a:rPr lang="en-US" dirty="0" smtClean="0"/>
              <a:t>Ex. 2/3 and -3/2  or -5 and 1/5</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we talk about slope, we are referring to the steepness of a line.</a:t>
            </a:r>
            <a:endParaRPr lang="en-US" dirty="0"/>
          </a:p>
        </p:txBody>
      </p:sp>
      <p:sp>
        <p:nvSpPr>
          <p:cNvPr id="3" name="Content Placeholder 2"/>
          <p:cNvSpPr>
            <a:spLocks noGrp="1"/>
          </p:cNvSpPr>
          <p:nvPr>
            <p:ph idx="1"/>
          </p:nvPr>
        </p:nvSpPr>
        <p:spPr/>
        <p:txBody>
          <a:bodyPr/>
          <a:lstStyle/>
          <a:p>
            <a:pPr>
              <a:buNone/>
            </a:pPr>
            <a:r>
              <a:rPr lang="en-US" dirty="0" smtClean="0"/>
              <a:t>When lines are going up from left to right, we say they have a positive slope.</a:t>
            </a:r>
          </a:p>
          <a:p>
            <a:pPr>
              <a:buNone/>
            </a:pPr>
            <a:endParaRPr lang="en-US" dirty="0"/>
          </a:p>
        </p:txBody>
      </p:sp>
      <p:pic>
        <p:nvPicPr>
          <p:cNvPr id="4" name="Picture 3" descr="slope.gif"/>
          <p:cNvPicPr>
            <a:picLocks noChangeAspect="1"/>
          </p:cNvPicPr>
          <p:nvPr/>
        </p:nvPicPr>
        <p:blipFill>
          <a:blip r:embed="rId2" cstate="print"/>
          <a:srcRect t="5195"/>
          <a:stretch>
            <a:fillRect/>
          </a:stretch>
        </p:blipFill>
        <p:spPr>
          <a:xfrm>
            <a:off x="2514600" y="2686050"/>
            <a:ext cx="4562475" cy="417195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raphPaper20x20AxesUnits.bmp"/>
          <p:cNvPicPr>
            <a:picLocks noGrp="1" noChangeAspect="1"/>
          </p:cNvPicPr>
          <p:nvPr>
            <p:ph idx="1"/>
          </p:nvPr>
        </p:nvPicPr>
        <p:blipFill>
          <a:blip r:embed="rId2" cstate="print"/>
          <a:stretch>
            <a:fillRect/>
          </a:stretch>
        </p:blipFill>
        <p:spPr>
          <a:xfrm>
            <a:off x="2362200" y="2365637"/>
            <a:ext cx="4481512" cy="4492363"/>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let’s try some practice in your textbook</a:t>
            </a:r>
            <a:endParaRPr lang="en-US" dirty="0"/>
          </a:p>
        </p:txBody>
      </p:sp>
      <p:sp>
        <p:nvSpPr>
          <p:cNvPr id="3" name="Content Placeholder 2"/>
          <p:cNvSpPr>
            <a:spLocks noGrp="1"/>
          </p:cNvSpPr>
          <p:nvPr>
            <p:ph idx="1"/>
          </p:nvPr>
        </p:nvSpPr>
        <p:spPr/>
        <p:txBody>
          <a:bodyPr/>
          <a:lstStyle/>
          <a:p>
            <a:r>
              <a:rPr lang="en-US" dirty="0" smtClean="0"/>
              <a:t>P. 142 (15-37) odd for practice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Page 142(16-38) even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lines are going down from left to right, they have a negative slope</a:t>
            </a:r>
            <a:endParaRPr lang="en-US" dirty="0"/>
          </a:p>
        </p:txBody>
      </p:sp>
      <p:pic>
        <p:nvPicPr>
          <p:cNvPr id="4" name="Content Placeholder 3" descr="slope_negative.gif"/>
          <p:cNvPicPr>
            <a:picLocks noGrp="1" noChangeAspect="1"/>
          </p:cNvPicPr>
          <p:nvPr>
            <p:ph idx="1"/>
          </p:nvPr>
        </p:nvPicPr>
        <p:blipFill>
          <a:blip r:embed="rId2" cstate="print"/>
          <a:stretch>
            <a:fillRect/>
          </a:stretch>
        </p:blipFill>
        <p:spPr>
          <a:xfrm>
            <a:off x="2290762" y="1781969"/>
            <a:ext cx="4562475" cy="416242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lines are horizontal, their slopes are zero</a:t>
            </a:r>
            <a:endParaRPr lang="en-US" dirty="0"/>
          </a:p>
        </p:txBody>
      </p:sp>
      <p:pic>
        <p:nvPicPr>
          <p:cNvPr id="4" name="Content Placeholder 3" descr="detSlopeZero.gif"/>
          <p:cNvPicPr>
            <a:picLocks noGrp="1" noChangeAspect="1"/>
          </p:cNvPicPr>
          <p:nvPr>
            <p:ph idx="1"/>
          </p:nvPr>
        </p:nvPicPr>
        <p:blipFill>
          <a:blip r:embed="rId2" cstate="print"/>
          <a:stretch>
            <a:fillRect/>
          </a:stretch>
        </p:blipFill>
        <p:spPr>
          <a:xfrm>
            <a:off x="2667000" y="1958181"/>
            <a:ext cx="3810000" cy="3810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lines are vertical, their slopes are undefined</a:t>
            </a:r>
            <a:endParaRPr lang="en-US" dirty="0"/>
          </a:p>
        </p:txBody>
      </p:sp>
      <p:pic>
        <p:nvPicPr>
          <p:cNvPr id="4" name="Content Placeholder 3" descr="slope_undefined.gif"/>
          <p:cNvPicPr>
            <a:picLocks noGrp="1" noChangeAspect="1"/>
          </p:cNvPicPr>
          <p:nvPr>
            <p:ph idx="1"/>
          </p:nvPr>
        </p:nvPicPr>
        <p:blipFill>
          <a:blip r:embed="rId2" cstate="print"/>
          <a:stretch>
            <a:fillRect/>
          </a:stretch>
        </p:blipFill>
        <p:spPr>
          <a:xfrm>
            <a:off x="2628900" y="1862931"/>
            <a:ext cx="3886200" cy="40005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 snow skiing…</a:t>
            </a:r>
            <a:endParaRPr lang="en-US" dirty="0"/>
          </a:p>
        </p:txBody>
      </p:sp>
      <p:sp>
        <p:nvSpPr>
          <p:cNvPr id="3" name="Content Placeholder 2"/>
          <p:cNvSpPr>
            <a:spLocks noGrp="1"/>
          </p:cNvSpPr>
          <p:nvPr>
            <p:ph idx="1"/>
          </p:nvPr>
        </p:nvSpPr>
        <p:spPr/>
        <p:txBody>
          <a:bodyPr/>
          <a:lstStyle/>
          <a:p>
            <a:r>
              <a:rPr lang="en-US" dirty="0" smtClean="0"/>
              <a:t>Positive slope- going up a mountain</a:t>
            </a:r>
          </a:p>
          <a:p>
            <a:r>
              <a:rPr lang="en-US" dirty="0" smtClean="0"/>
              <a:t>Negative slope- going down a mountain</a:t>
            </a:r>
          </a:p>
          <a:p>
            <a:r>
              <a:rPr lang="en-US" dirty="0" smtClean="0"/>
              <a:t>Zero slope-cross country skiing, no incline</a:t>
            </a:r>
          </a:p>
          <a:p>
            <a:r>
              <a:rPr lang="en-US" dirty="0" smtClean="0"/>
              <a:t>Undefined slope- impossible!!!!</a:t>
            </a:r>
          </a:p>
          <a:p>
            <a:endParaRPr lang="en-US" dirty="0"/>
          </a:p>
        </p:txBody>
      </p:sp>
      <p:pic>
        <p:nvPicPr>
          <p:cNvPr id="4" name="Picture 3" descr="skiing_xcountry_line.jpg"/>
          <p:cNvPicPr>
            <a:picLocks noChangeAspect="1"/>
          </p:cNvPicPr>
          <p:nvPr/>
        </p:nvPicPr>
        <p:blipFill>
          <a:blip r:embed="rId2" cstate="print"/>
          <a:stretch>
            <a:fillRect/>
          </a:stretch>
        </p:blipFill>
        <p:spPr>
          <a:xfrm>
            <a:off x="6400800" y="3657600"/>
            <a:ext cx="2383536" cy="2590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Rally Robin</a:t>
            </a:r>
            <a:endParaRPr lang="en-US" dirty="0"/>
          </a:p>
        </p:txBody>
      </p:sp>
      <p:sp>
        <p:nvSpPr>
          <p:cNvPr id="3" name="Content Placeholder 2"/>
          <p:cNvSpPr>
            <a:spLocks noGrp="1"/>
          </p:cNvSpPr>
          <p:nvPr>
            <p:ph idx="1"/>
          </p:nvPr>
        </p:nvSpPr>
        <p:spPr/>
        <p:txBody>
          <a:bodyPr/>
          <a:lstStyle/>
          <a:p>
            <a:pPr>
              <a:buNone/>
            </a:pPr>
            <a:r>
              <a:rPr lang="en-US" dirty="0" smtClean="0"/>
              <a:t>Determine whether each slope will be positive, negative, zero, or undefined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Both slopes are negative, because they are going downhill.</a:t>
            </a:r>
            <a:endParaRPr lang="en-US" dirty="0"/>
          </a:p>
        </p:txBody>
      </p:sp>
      <p:sp>
        <p:nvSpPr>
          <p:cNvPr id="3" name="Content Placeholder 2"/>
          <p:cNvSpPr>
            <a:spLocks noGrp="1"/>
          </p:cNvSpPr>
          <p:nvPr>
            <p:ph idx="1"/>
          </p:nvPr>
        </p:nvSpPr>
        <p:spPr/>
        <p:txBody>
          <a:bodyPr/>
          <a:lstStyle/>
          <a:p>
            <a:pPr algn="ctr">
              <a:buNone/>
            </a:pPr>
            <a:r>
              <a:rPr lang="en-US" dirty="0" smtClean="0"/>
              <a:t>Notice how the first skateboarder is going down a steeper ramp.  The slope of that line is </a:t>
            </a:r>
            <a:r>
              <a:rPr lang="en-US" b="1" dirty="0" smtClean="0"/>
              <a:t>bigger</a:t>
            </a:r>
            <a:r>
              <a:rPr lang="en-US" dirty="0" smtClean="0"/>
              <a:t> than the slope of the second skater's line</a:t>
            </a:r>
            <a:r>
              <a:rPr lang="en-US" dirty="0" smtClean="0"/>
              <a:t>.</a:t>
            </a:r>
          </a:p>
          <a:p>
            <a:pPr algn="ctr">
              <a:buNone/>
            </a:pPr>
            <a:endParaRPr lang="en-US" dirty="0" smtClean="0"/>
          </a:p>
          <a:p>
            <a:endParaRPr lang="en-US" dirty="0"/>
          </a:p>
        </p:txBody>
      </p:sp>
      <p:pic>
        <p:nvPicPr>
          <p:cNvPr id="4" name="Picture 3" descr="skateboard.gif"/>
          <p:cNvPicPr>
            <a:picLocks noChangeAspect="1"/>
          </p:cNvPicPr>
          <p:nvPr/>
        </p:nvPicPr>
        <p:blipFill>
          <a:blip r:embed="rId2" cstate="print"/>
          <a:stretch>
            <a:fillRect/>
          </a:stretch>
        </p:blipFill>
        <p:spPr>
          <a:xfrm>
            <a:off x="1066800" y="3505200"/>
            <a:ext cx="6454588" cy="2286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steeper the line, the higher the slope</a:t>
            </a:r>
            <a:endParaRPr lang="en-US" dirty="0"/>
          </a:p>
        </p:txBody>
      </p:sp>
      <p:pic>
        <p:nvPicPr>
          <p:cNvPr id="4" name="Content Placeholder 3" descr="chart_slope.gif"/>
          <p:cNvPicPr>
            <a:picLocks noGrp="1" noChangeAspect="1"/>
          </p:cNvPicPr>
          <p:nvPr>
            <p:ph idx="1"/>
          </p:nvPr>
        </p:nvPicPr>
        <p:blipFill>
          <a:blip r:embed="rId2" cstate="print"/>
          <a:srcRect t="48338"/>
          <a:stretch>
            <a:fillRect/>
          </a:stretch>
        </p:blipFill>
        <p:spPr>
          <a:xfrm>
            <a:off x="0" y="1752600"/>
            <a:ext cx="8902561" cy="2971800"/>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353</Words>
  <Application>Microsoft Office PowerPoint</Application>
  <PresentationFormat>On-screen Show (4:3)</PresentationFormat>
  <Paragraphs>34</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SLOPE</vt:lpstr>
      <vt:lpstr>When we talk about slope, we are referring to the steepness of a line.</vt:lpstr>
      <vt:lpstr>When lines are going down from left to right, they have a negative slope</vt:lpstr>
      <vt:lpstr>When lines are horizontal, their slopes are zero</vt:lpstr>
      <vt:lpstr>When lines are vertical, their slopes are undefined</vt:lpstr>
      <vt:lpstr>Think about snow skiing…</vt:lpstr>
      <vt:lpstr>Rally Robin</vt:lpstr>
      <vt:lpstr>Both slopes are negative, because they are going downhill.</vt:lpstr>
      <vt:lpstr>The steeper the line, the higher the slope</vt:lpstr>
      <vt:lpstr>Now…. How to find the exact value of the slope</vt:lpstr>
      <vt:lpstr>Or… slope formula (blue sheet)</vt:lpstr>
      <vt:lpstr>Slope Formula</vt:lpstr>
      <vt:lpstr>Examples:</vt:lpstr>
      <vt:lpstr>Slide 14</vt:lpstr>
      <vt:lpstr>Slide 15</vt:lpstr>
      <vt:lpstr>Slide 16</vt:lpstr>
      <vt:lpstr>Slide 17</vt:lpstr>
      <vt:lpstr>Sage n Scribe slope</vt:lpstr>
      <vt:lpstr>Slopes of parallel and perpendicular lines</vt:lpstr>
      <vt:lpstr>Slide 20</vt:lpstr>
      <vt:lpstr>Now let’s try some practice in your textbook</vt:lpstr>
      <vt:lpstr>Homework</vt:lpstr>
    </vt:vector>
  </TitlesOfParts>
  <Company>Cabot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SLOPE</dc:title>
  <dc:creator>BeasoA</dc:creator>
  <cp:lastModifiedBy>BeasoA</cp:lastModifiedBy>
  <cp:revision>6</cp:revision>
  <dcterms:created xsi:type="dcterms:W3CDTF">2010-10-03T14:20:12Z</dcterms:created>
  <dcterms:modified xsi:type="dcterms:W3CDTF">2010-10-03T15:08:05Z</dcterms:modified>
</cp:coreProperties>
</file>